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0" r:id="rId2"/>
    <p:sldId id="256" r:id="rId3"/>
    <p:sldId id="281" r:id="rId4"/>
    <p:sldId id="257" r:id="rId5"/>
    <p:sldId id="258" r:id="rId6"/>
    <p:sldId id="259" r:id="rId7"/>
    <p:sldId id="260" r:id="rId8"/>
    <p:sldId id="272" r:id="rId9"/>
    <p:sldId id="261" r:id="rId10"/>
    <p:sldId id="262" r:id="rId11"/>
    <p:sldId id="263" r:id="rId12"/>
    <p:sldId id="266" r:id="rId13"/>
    <p:sldId id="264" r:id="rId14"/>
    <p:sldId id="267" r:id="rId15"/>
    <p:sldId id="269" r:id="rId16"/>
    <p:sldId id="268" r:id="rId17"/>
    <p:sldId id="291" r:id="rId18"/>
    <p:sldId id="290" r:id="rId19"/>
    <p:sldId id="270" r:id="rId20"/>
    <p:sldId id="265" r:id="rId21"/>
    <p:sldId id="289" r:id="rId22"/>
    <p:sldId id="292" r:id="rId23"/>
    <p:sldId id="273" r:id="rId24"/>
    <p:sldId id="274" r:id="rId25"/>
    <p:sldId id="275" r:id="rId26"/>
    <p:sldId id="276" r:id="rId27"/>
    <p:sldId id="277" r:id="rId28"/>
    <p:sldId id="295" r:id="rId29"/>
    <p:sldId id="293" r:id="rId30"/>
    <p:sldId id="296" r:id="rId31"/>
    <p:sldId id="297" r:id="rId32"/>
    <p:sldId id="294" r:id="rId33"/>
    <p:sldId id="278" r:id="rId34"/>
    <p:sldId id="288" r:id="rId35"/>
    <p:sldId id="284" r:id="rId36"/>
    <p:sldId id="285" r:id="rId37"/>
    <p:sldId id="286" r:id="rId3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C0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38" autoAdjust="0"/>
    <p:restoredTop sz="94660"/>
  </p:normalViewPr>
  <p:slideViewPr>
    <p:cSldViewPr>
      <p:cViewPr>
        <p:scale>
          <a:sx n="69" d="100"/>
          <a:sy n="69" d="100"/>
        </p:scale>
        <p:origin x="-5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671A4-E234-45DA-BF11-AF2A69D21D7E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E586B-448A-4970-8B30-71EEF701B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E586B-448A-4970-8B30-71EEF701BD29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E586B-448A-4970-8B30-71EEF701BD29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E586B-448A-4970-8B30-71EEF701BD29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E586B-448A-4970-8B30-71EEF701BD29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B5B76-B796-4E50-824D-7358EAEAB726}" type="datetimeFigureOut">
              <a:rPr lang="fr-FR" smtClean="0"/>
              <a:pPr/>
              <a:t>27/11/2017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6B4B7-2E1B-44E2-B809-DB42A4CE1AB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Syst%C3%A8me_du_compl%C3%A9ment" TargetMode="External"/><Relationship Id="rId2" Type="http://schemas.openxmlformats.org/officeDocument/2006/relationships/hyperlink" Target="https://fr.wikipedia.org/wiki/Paratop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Ecole de formation paramédicale   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Module : Microbiologie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Chapitre 1 : Immunologie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               Niveau: ISP / SF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fr-FR" sz="2600" dirty="0" smtClean="0">
                <a:latin typeface="Times New Roman" pitchFamily="18" charset="0"/>
                <a:cs typeface="Times New Roman" pitchFamily="18" charset="0"/>
              </a:rPr>
              <a:t>Année 2017/2018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Mlle.DAHDOUH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age 3" descr="medicalsymbo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260648"/>
            <a:ext cx="1368152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3- Les organes et tissus lymphoïdes</a:t>
            </a:r>
            <a:endParaRPr lang="fr-FR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b="1" i="1" dirty="0" smtClean="0"/>
              <a:t>                 </a:t>
            </a: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fr-FR" b="1" i="1" dirty="0">
                <a:latin typeface="Times New Roman" pitchFamily="18" charset="0"/>
                <a:cs typeface="Times New Roman" pitchFamily="18" charset="0"/>
              </a:rPr>
              <a:t>organes </a:t>
            </a: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lymphoïdes centraux </a:t>
            </a:r>
          </a:p>
          <a:p>
            <a:pPr algn="just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Organes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spécialisés dans la fabrication et la maturation des lymphocytes (Ly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fr-F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moelle </a:t>
            </a:r>
            <a:r>
              <a:rPr lang="fr-F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osseuse</a:t>
            </a:r>
            <a:endParaRPr lang="fr-F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Lieu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de synthèse des lymphocytes B (Ly B)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et</a:t>
            </a:r>
          </a:p>
          <a:p>
            <a:pPr algn="just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des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lymphocytes T </a:t>
            </a:r>
            <a:r>
              <a:rPr lang="fr-F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(Ly T</a:t>
            </a:r>
            <a:r>
              <a:rPr lang="fr-F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fr-F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Le thymus</a:t>
            </a:r>
          </a:p>
          <a:p>
            <a:pPr algn="just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Situé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dans la partie supérieure du thorax, c’est le lieu de maturation des lymphocytes T </a:t>
            </a:r>
            <a:r>
              <a:rPr lang="fr-FR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LyT</a:t>
            </a:r>
            <a:r>
              <a:rPr lang="fr-FR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; il est actif durant la jeunesse</a:t>
            </a:r>
            <a:r>
              <a:rPr lang="fr-FR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>
              <a:buNone/>
            </a:pP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       Les </a:t>
            </a:r>
            <a:r>
              <a:rPr lang="fr-FR" b="1" i="1" dirty="0">
                <a:latin typeface="Times New Roman" pitchFamily="18" charset="0"/>
                <a:cs typeface="Times New Roman" pitchFamily="18" charset="0"/>
              </a:rPr>
              <a:t>organes lymphoïdes </a:t>
            </a: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périphériques</a:t>
            </a:r>
          </a:p>
          <a:p>
            <a:pPr algn="just">
              <a:buNone/>
            </a:pPr>
            <a:r>
              <a:rPr lang="fr-FR" dirty="0" smtClean="0">
                <a:cs typeface="+mj-cs"/>
              </a:rPr>
              <a:t>Organes </a:t>
            </a:r>
            <a:r>
              <a:rPr lang="fr-FR" dirty="0">
                <a:cs typeface="+mj-cs"/>
              </a:rPr>
              <a:t>spécialisés dans le stockage </a:t>
            </a:r>
            <a:r>
              <a:rPr lang="fr-FR" dirty="0" smtClean="0">
                <a:cs typeface="+mj-cs"/>
              </a:rPr>
              <a:t>des</a:t>
            </a:r>
          </a:p>
          <a:p>
            <a:pPr algn="just">
              <a:buNone/>
            </a:pPr>
            <a:r>
              <a:rPr lang="fr-FR" dirty="0" smtClean="0">
                <a:cs typeface="+mj-cs"/>
              </a:rPr>
              <a:t>lymphocytes et </a:t>
            </a:r>
            <a:r>
              <a:rPr lang="fr-FR" dirty="0">
                <a:cs typeface="+mj-cs"/>
              </a:rPr>
              <a:t>la réaction </a:t>
            </a:r>
            <a:r>
              <a:rPr lang="fr-FR" dirty="0" smtClean="0">
                <a:cs typeface="+mj-cs"/>
              </a:rPr>
              <a:t>immunitaire</a:t>
            </a:r>
          </a:p>
          <a:p>
            <a:pPr algn="just">
              <a:buClr>
                <a:schemeClr val="accent6">
                  <a:lumMod val="75000"/>
                </a:schemeClr>
              </a:buClr>
            </a:pPr>
            <a:r>
              <a:rPr lang="fr-FR" dirty="0" smtClean="0">
                <a:cs typeface="+mj-cs"/>
              </a:rPr>
              <a:t>Les ganglions lymphatique </a:t>
            </a:r>
            <a:r>
              <a:rPr lang="ar-DZ" dirty="0" smtClean="0">
                <a:cs typeface="+mj-cs"/>
              </a:rPr>
              <a:t>العقد اللمفاوية </a:t>
            </a:r>
            <a:endParaRPr lang="fr-FR" dirty="0" smtClean="0">
              <a:cs typeface="+mj-cs"/>
            </a:endParaRPr>
          </a:p>
          <a:p>
            <a:pPr algn="just">
              <a:buClr>
                <a:schemeClr val="accent6">
                  <a:lumMod val="75000"/>
                </a:schemeClr>
              </a:buClr>
            </a:pPr>
            <a:r>
              <a:rPr lang="fr-FR" dirty="0" smtClean="0">
                <a:cs typeface="+mj-cs"/>
              </a:rPr>
              <a:t>La rate</a:t>
            </a:r>
            <a:r>
              <a:rPr lang="ar-DZ" dirty="0" smtClean="0">
                <a:cs typeface="+mj-cs"/>
              </a:rPr>
              <a:t>   </a:t>
            </a:r>
            <a:r>
              <a:rPr lang="ar-DZ" dirty="0" err="1" smtClean="0">
                <a:cs typeface="+mj-cs"/>
              </a:rPr>
              <a:t>الطيحال</a:t>
            </a:r>
            <a:r>
              <a:rPr lang="ar-DZ" dirty="0" smtClean="0">
                <a:cs typeface="+mj-cs"/>
              </a:rPr>
              <a:t> </a:t>
            </a:r>
            <a:endParaRPr lang="fr-FR" dirty="0" smtClean="0">
              <a:cs typeface="+mj-cs"/>
            </a:endParaRPr>
          </a:p>
          <a:p>
            <a:pPr algn="just">
              <a:buClr>
                <a:schemeClr val="accent6">
                  <a:lumMod val="75000"/>
                </a:schemeClr>
              </a:buClr>
            </a:pPr>
            <a:r>
              <a:rPr lang="fr-FR" dirty="0" smtClean="0">
                <a:cs typeface="+mj-cs"/>
              </a:rPr>
              <a:t>Les tissus lymphoïdes </a:t>
            </a:r>
            <a:r>
              <a:rPr lang="fr-FR" dirty="0">
                <a:cs typeface="+mj-cs"/>
              </a:rPr>
              <a:t>annexes (qui assurent </a:t>
            </a:r>
            <a:r>
              <a:rPr lang="fr-FR" dirty="0" smtClean="0">
                <a:cs typeface="+mj-cs"/>
              </a:rPr>
              <a:t>les défenses </a:t>
            </a:r>
            <a:r>
              <a:rPr lang="fr-FR" dirty="0">
                <a:cs typeface="+mj-cs"/>
              </a:rPr>
              <a:t>locales</a:t>
            </a:r>
            <a:r>
              <a:rPr lang="fr-FR" dirty="0" smtClean="0">
                <a:cs typeface="+mj-cs"/>
              </a:rPr>
              <a:t>)</a:t>
            </a:r>
            <a:endParaRPr lang="ar-DZ" dirty="0" smtClean="0">
              <a:cs typeface="+mj-cs"/>
            </a:endParaRPr>
          </a:p>
          <a:p>
            <a:pPr algn="just">
              <a:buClr>
                <a:schemeClr val="accent6">
                  <a:lumMod val="75000"/>
                </a:schemeClr>
              </a:buClr>
            </a:pPr>
            <a:r>
              <a:rPr lang="fr-FR" dirty="0" smtClean="0">
                <a:cs typeface="+mj-cs"/>
              </a:rPr>
              <a:t>les </a:t>
            </a:r>
            <a:r>
              <a:rPr lang="fr-FR" dirty="0" err="1" smtClean="0">
                <a:cs typeface="+mj-cs"/>
              </a:rPr>
              <a:t>amigdales</a:t>
            </a:r>
            <a:r>
              <a:rPr lang="fr-FR" dirty="0" smtClean="0">
                <a:cs typeface="+mj-cs"/>
              </a:rPr>
              <a:t> </a:t>
            </a:r>
            <a:r>
              <a:rPr lang="ar-DZ" dirty="0" smtClean="0">
                <a:cs typeface="+mj-cs"/>
              </a:rPr>
              <a:t>اللوزتين </a:t>
            </a:r>
            <a:endParaRPr lang="fr-FR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2537255151_small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764704"/>
            <a:ext cx="3810000" cy="5256584"/>
          </a:xfrm>
        </p:spPr>
      </p:pic>
      <p:pic>
        <p:nvPicPr>
          <p:cNvPr id="5" name="Image 4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980728"/>
            <a:ext cx="4032448" cy="4896544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1763688" y="476672"/>
            <a:ext cx="4824536" cy="13681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Les médiateurs de l’immunité</a:t>
            </a:r>
            <a:endParaRPr lang="fr-FR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60648"/>
            <a:ext cx="8435280" cy="6408712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Les anticorps </a:t>
            </a:r>
            <a:r>
              <a:rPr lang="fr-FR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b="1" dirty="0" err="1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):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Appelés aussi Immunoglobulines (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), sont des protéines complexes produites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par le système immunitaire (lymphocyte B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Très spécifiques: capables de se combiner d’une façon spécifique avec l’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antigene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1 Model clef-serrure </a:t>
            </a:r>
          </a:p>
        </p:txBody>
      </p:sp>
      <p:pic>
        <p:nvPicPr>
          <p:cNvPr id="5" name="Image 4" descr="anticorps-390x29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933056"/>
            <a:ext cx="7848872" cy="266429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8072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Les différentes immunoglobulines puissent présenter des variations structurales, elles sont toutes construites sur la même unité de base  formée d’une structure comprenant quatre chaînes reliée par des ponts disulfures. </a:t>
            </a:r>
          </a:p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fr-FR" sz="2800" dirty="0" smtClean="0"/>
              <a:t> deux chaînes légères (L) identiques (23kD). </a:t>
            </a:r>
          </a:p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Ø"/>
            </a:pPr>
            <a:r>
              <a:rPr lang="fr-FR" sz="2800" dirty="0" smtClean="0"/>
              <a:t> deux chaînes lourdes (H) identiques (50-70kD).</a:t>
            </a:r>
          </a:p>
          <a:p>
            <a:r>
              <a:rPr lang="fr-FR" sz="2800" dirty="0" smtClean="0"/>
              <a:t>Chaque chaine a:</a:t>
            </a:r>
          </a:p>
          <a:p>
            <a:pPr>
              <a:buClr>
                <a:srgbClr val="00B050"/>
              </a:buClr>
              <a:buFont typeface="Wingdings" pitchFamily="2" charset="2"/>
              <a:buChar char="Ø"/>
            </a:pPr>
            <a:r>
              <a:rPr lang="fr-FR" sz="2800" dirty="0" smtClean="0"/>
              <a:t> une région variable               constitue le site de reconnaissance (ou </a:t>
            </a:r>
            <a:r>
              <a:rPr lang="fr-FR" sz="2800" u="sng" dirty="0" smtClean="0">
                <a:hlinkClick r:id="rId2" tooltip="Paratope"/>
              </a:rPr>
              <a:t>paratope</a:t>
            </a:r>
            <a:r>
              <a:rPr lang="fr-FR" sz="2800" dirty="0" smtClean="0"/>
              <a:t>) de l'antigène.</a:t>
            </a:r>
          </a:p>
          <a:p>
            <a:pPr>
              <a:buClr>
                <a:srgbClr val="00B050"/>
              </a:buClr>
              <a:buFont typeface="Wingdings" pitchFamily="2" charset="2"/>
              <a:buChar char="Ø"/>
            </a:pPr>
            <a:r>
              <a:rPr lang="fr-FR" sz="2800" dirty="0" smtClean="0"/>
              <a:t> une région constante              interviennent dans l'activation du </a:t>
            </a:r>
            <a:r>
              <a:rPr lang="fr-FR" sz="2800" dirty="0" smtClean="0">
                <a:hlinkClick r:id="rId3" tooltip="Système du complément"/>
              </a:rPr>
              <a:t>système du complément</a:t>
            </a:r>
            <a:r>
              <a:rPr lang="fr-FR" sz="2800" dirty="0" smtClean="0"/>
              <a:t>.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3779912" y="4221088"/>
            <a:ext cx="86409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lèche droite 4"/>
          <p:cNvSpPr/>
          <p:nvPr/>
        </p:nvSpPr>
        <p:spPr>
          <a:xfrm>
            <a:off x="3995936" y="5085184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raction-antigneanticorps-applique-en-techniques-immunologiques-4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mab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image_2908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403648" y="1484784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smtClean="0">
                <a:solidFill>
                  <a:schemeClr val="bg1"/>
                </a:solidFill>
                <a:latin typeface="Algerian" pitchFamily="82" charset="0"/>
              </a:rPr>
              <a:t>Les classes d’anticorps </a:t>
            </a:r>
            <a:endParaRPr lang="fr-FR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ISON XP\AppData\Local\Microsoft\Windows\Temporary Internet Files\Content.IE5\KIWMAOUH\question-1015308_960_720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144" y="188913"/>
            <a:ext cx="6335712" cy="6335712"/>
          </a:xfrm>
          <a:prstGeom prst="rect">
            <a:avLst/>
          </a:prstGeom>
          <a:noFill/>
        </p:spPr>
      </p:pic>
      <p:pic>
        <p:nvPicPr>
          <p:cNvPr id="1027" name="Picture 3" descr="C:\Users\MAISON XP\AppData\Local\Microsoft\Windows\Temporary Internet Files\Content.IE5\KIWMAOUH\question-1015308_960_72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-171400"/>
            <a:ext cx="7461448" cy="6858000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 rot="532899">
            <a:off x="4702471" y="588244"/>
            <a:ext cx="4355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solidFill>
                  <a:srgbClr val="FFC000"/>
                </a:solidFill>
                <a:latin typeface="Baskerville Old Face" pitchFamily="18" charset="0"/>
              </a:rPr>
              <a:t>Comment obtenir ces classes </a:t>
            </a:r>
            <a:r>
              <a:rPr lang="fr-FR" sz="4400" b="1" dirty="0" smtClean="0">
                <a:solidFill>
                  <a:srgbClr val="FFC000"/>
                </a:solidFill>
                <a:latin typeface="Algerian" pitchFamily="82" charset="0"/>
              </a:rPr>
              <a:t> ?</a:t>
            </a:r>
            <a:endParaRPr lang="fr-FR" sz="4400" b="1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975566">
            <a:off x="6068284" y="4699227"/>
            <a:ext cx="3019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FFC000"/>
                </a:solidFill>
                <a:latin typeface="Baskerville Old Face" pitchFamily="18" charset="0"/>
              </a:rPr>
              <a:t>lesquelles ? </a:t>
            </a:r>
            <a:endParaRPr lang="fr-FR" sz="4800" b="1" dirty="0">
              <a:solidFill>
                <a:srgbClr val="FFC000"/>
              </a:solidFill>
              <a:latin typeface="Baskerville Old Face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 rot="20206526">
            <a:off x="179512" y="3717032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rgbClr val="FFC000"/>
                </a:solidFill>
                <a:latin typeface="Baskerville Old Face" pitchFamily="18" charset="0"/>
              </a:rPr>
              <a:t>Combien de classes  ?</a:t>
            </a:r>
            <a:endParaRPr lang="fr-FR" sz="4800" b="1" dirty="0">
              <a:solidFill>
                <a:srgbClr val="FFC000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imag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immunsyst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203848" y="2132856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Immunologie</a:t>
            </a:r>
            <a:endParaRPr lang="fr-FR" sz="72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915816" y="6211669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Année 2017/ 2018</a:t>
            </a:r>
            <a:endParaRPr lang="fr-FR" sz="3600" dirty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6525344"/>
          </a:xfrm>
        </p:spPr>
        <p:txBody>
          <a:bodyPr/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5 classes d’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b="1" dirty="0" err="1" smtClean="0">
                <a:latin typeface="Times New Roman" pitchFamily="18" charset="0"/>
                <a:cs typeface="Times New Roman" pitchFamily="18" charset="0"/>
              </a:rPr>
              <a:t>isotypie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IgA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IgD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---------  MAGED</a:t>
            </a:r>
          </a:p>
          <a:p>
            <a:endParaRPr lang="fr-FR" dirty="0"/>
          </a:p>
        </p:txBody>
      </p:sp>
      <p:pic>
        <p:nvPicPr>
          <p:cNvPr id="4" name="Image 3" descr="ob_07d7af_imun-glob-allergies-intoleranc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504" y="1124745"/>
            <a:ext cx="8906495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669360"/>
          </a:xfrm>
        </p:spPr>
        <p:txBody>
          <a:bodyPr/>
          <a:lstStyle/>
          <a:p>
            <a:pPr algn="just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Ces 5 classes sont obtenues par </a:t>
            </a: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la commutation des classes ( commutation isotypique).</a:t>
            </a:r>
          </a:p>
          <a:p>
            <a:pPr algn="just"/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commutation isotypique: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est un processus de réarrangement génétique, qui consiste une recombinaison au niveau des gènes</a:t>
            </a: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(VDJ)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(suppression ou déplacement) de régions constantes des chaines </a:t>
            </a: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lourdes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d’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Les niveaux de diversité des </a:t>
            </a:r>
            <a:r>
              <a:rPr lang="fr-FR" b="1" dirty="0" err="1" smtClean="0">
                <a:latin typeface="Times New Roman" pitchFamily="18" charset="0"/>
                <a:cs typeface="Times New Roman" pitchFamily="18" charset="0"/>
              </a:rPr>
              <a:t>Ig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ü"/>
            </a:pP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Variation isotypique :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fonctionnelle</a:t>
            </a:r>
            <a:endParaRPr lang="fr-FR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Variation allotypique :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personnelle </a:t>
            </a:r>
            <a:endParaRPr lang="fr-FR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Variation idiotypique :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reconnaissance</a:t>
            </a:r>
            <a:endParaRPr lang="fr-FR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RS_+Les+anticorps+et+leurs+fonctio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marL="571500" indent="-571500" algn="just">
              <a:buFont typeface="+mj-lt"/>
              <a:buAutoNum type="romanUcPeriod" startAt="2"/>
            </a:pP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Les antigènes (Ag)= pathogènes = le </a:t>
            </a:r>
            <a:r>
              <a:rPr lang="fr-FR" b="1" dirty="0" err="1" smtClean="0">
                <a:latin typeface="Times New Roman" pitchFamily="18" charset="0"/>
                <a:cs typeface="Times New Roman" pitchFamily="18" charset="0"/>
              </a:rPr>
              <a:t>non-soi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just">
              <a:buFont typeface="Wingdings" pitchFamily="2" charset="2"/>
              <a:buChar char="v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Ce sont des molécules étrangères qui peuvent être reconnues par le système immunitaire; ils stimulent la production des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avec lesquelles réagissent spécifiquement .</a:t>
            </a:r>
          </a:p>
          <a:p>
            <a:pPr algn="just">
              <a:buFont typeface="Wingdings" pitchFamily="2" charset="2"/>
              <a:buChar char="v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Les antigènes sont caractérisés par: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L’ immunogenicité:  pouvoir induire une </a:t>
            </a:r>
            <a:r>
              <a:rPr lang="fr-F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réaction antigénique: la capacité de réagir avec les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v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Les composants d’Ag :</a:t>
            </a:r>
          </a:p>
          <a:p>
            <a:pPr algn="just">
              <a:buNone/>
            </a:pP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fr-FR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proteines</a:t>
            </a:r>
            <a:r>
              <a:rPr lang="fr-FR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fr-F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Lipides</a:t>
            </a:r>
            <a:endParaRPr lang="fr-FR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fr-FR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fr-F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Glucides                           </a:t>
            </a:r>
            <a:r>
              <a:rPr lang="fr-FR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Polysaccharides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AnticorpsAntigen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La réponse immunitaire</a:t>
            </a:r>
            <a:endParaRPr lang="fr-F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Regroupe l’immunité spécifique et non spécifique.</a:t>
            </a:r>
          </a:p>
          <a:p>
            <a:pPr algn="just">
              <a:buFont typeface="Courier New" pitchFamily="49" charset="0"/>
              <a:buChar char="o"/>
            </a:pP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Non spécifique (innée ou naturelle):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l’ensemble du système qui permet une réponse immédiate contre tout les pathogènes quelque soit leur nature</a:t>
            </a: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( virus, bactérie, parasite…).</a:t>
            </a:r>
          </a:p>
          <a:p>
            <a:pPr algn="just">
              <a:buFont typeface="Courier New" pitchFamily="49" charset="0"/>
              <a:buChar char="o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elle stimule la RI spécifique.</a:t>
            </a:r>
          </a:p>
          <a:p>
            <a:pPr algn="just">
              <a:buFont typeface="Courier New" pitchFamily="49" charset="0"/>
              <a:buChar char="o"/>
            </a:pP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Spécifique (acquise ou adaptative):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spécifique à un agent infectieux évoluant sur une période prolongée pour aboutir à </a:t>
            </a: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une réponse immunitaire</a:t>
            </a:r>
            <a:r>
              <a:rPr lang="fr-FR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algn="just">
              <a:buFont typeface="Courier New" pitchFamily="49" charset="0"/>
              <a:buChar char="o"/>
            </a:pPr>
            <a:endParaRPr lang="fr-FR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    la combinaison des 2 assure une </a:t>
            </a: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réponse              immunitaire efficace .</a:t>
            </a:r>
          </a:p>
          <a:p>
            <a:pPr algn="ctr">
              <a:buNone/>
            </a:pP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algn="ctr">
              <a:buNone/>
            </a:pP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algn="just">
              <a:buNone/>
            </a:pP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les deux mécanismes sont complémentaires.</a:t>
            </a:r>
            <a:endParaRPr lang="fr-FR" u="sng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</a:rPr>
              <a:t>                  </a:t>
            </a:r>
          </a:p>
          <a:p>
            <a:pPr>
              <a:buNone/>
            </a:pPr>
            <a:endParaRPr lang="fr-FR" dirty="0" smtClean="0"/>
          </a:p>
        </p:txBody>
      </p:sp>
      <p:sp>
        <p:nvSpPr>
          <p:cNvPr id="4" name="Flèche courbée vers la droite 3"/>
          <p:cNvSpPr/>
          <p:nvPr/>
        </p:nvSpPr>
        <p:spPr>
          <a:xfrm rot="20832972">
            <a:off x="1301705" y="3966269"/>
            <a:ext cx="1080120" cy="1152128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La RI non spécifique:</a:t>
            </a:r>
          </a:p>
          <a:p>
            <a:pPr algn="just">
              <a:buFont typeface="Wingdings" pitchFamily="2" charset="2"/>
              <a:buChar char="§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Cette RI est considérée comme une réponse </a:t>
            </a: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initiale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(la 1ere ligne de défense)aux agents microbiens. Elle contrôle et bloque la pénétration du microbe par :</a:t>
            </a:r>
          </a:p>
          <a:p>
            <a:pPr algn="just">
              <a:buFont typeface="Wingdings" pitchFamily="2" charset="2"/>
              <a:buChar char="q"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Protection physique ou barrière physique:</a:t>
            </a:r>
          </a:p>
          <a:p>
            <a:pPr algn="just"/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Peau </a:t>
            </a:r>
          </a:p>
          <a:p>
            <a:pPr algn="just"/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Muqueuses</a:t>
            </a:r>
          </a:p>
          <a:p>
            <a:pPr algn="just">
              <a:buFont typeface="Wingdings" pitchFamily="2" charset="2"/>
              <a:buChar char="q"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Protection chimique ou barrière chimique: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Wingdings" pitchFamily="2" charset="2"/>
              <a:buChar char="§"/>
            </a:pP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La sécrétion des substances antimicrobiennes par les cellules épithéliales qui éliminent les micro-organismes dont les </a:t>
            </a:r>
            <a:r>
              <a:rPr lang="fr-FR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défensines  et  cathelicidines </a:t>
            </a:r>
          </a:p>
          <a:p>
            <a:pPr algn="just">
              <a:buFont typeface="Wingdings" pitchFamily="2" charset="2"/>
              <a:buChar char="q"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Protection cellulaire:</a:t>
            </a:r>
          </a:p>
          <a:p>
            <a:pPr algn="just"/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Les cellules phagocytaires</a:t>
            </a:r>
          </a:p>
          <a:p>
            <a:pPr algn="just"/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Les cellules </a:t>
            </a:r>
            <a:r>
              <a:rPr lang="fr-FR" sz="2800" dirty="0" err="1" smtClean="0"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Les protéines effectrices circulaires (le complément).</a:t>
            </a:r>
          </a:p>
          <a:p>
            <a:pPr algn="just">
              <a:buFont typeface="Wingdings" pitchFamily="2" charset="2"/>
              <a:buChar char="q"/>
            </a:pP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 réaction inflammatoire et la phagocytose.</a:t>
            </a:r>
            <a:endParaRPr lang="fr-FR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336704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fr-FR" dirty="0" smtClean="0"/>
              <a:t>Les 4 étapes de l’inflammation</a:t>
            </a:r>
          </a:p>
          <a:p>
            <a:pPr lvl="3">
              <a:buClr>
                <a:srgbClr val="00B0F0"/>
              </a:buClr>
              <a:buFont typeface="Wingdings" pitchFamily="2" charset="2"/>
              <a:buChar char="ü"/>
            </a:pPr>
            <a:r>
              <a:rPr lang="fr-FR" sz="2800" dirty="0" smtClean="0"/>
              <a:t>Vasodilatation locale et augmentation de perméabilité capillaire</a:t>
            </a:r>
          </a:p>
          <a:p>
            <a:pPr lvl="3">
              <a:buClr>
                <a:srgbClr val="00B0F0"/>
              </a:buClr>
              <a:buFont typeface="Wingdings" pitchFamily="2" charset="2"/>
              <a:buChar char="ü"/>
            </a:pPr>
            <a:r>
              <a:rPr lang="fr-FR" sz="2800" dirty="0" smtClean="0"/>
              <a:t>Migration des leucocytes</a:t>
            </a:r>
          </a:p>
          <a:p>
            <a:pPr lvl="3">
              <a:buClr>
                <a:srgbClr val="00B0F0"/>
              </a:buClr>
              <a:buFont typeface="Wingdings" pitchFamily="2" charset="2"/>
              <a:buChar char="ü"/>
            </a:pPr>
            <a:r>
              <a:rPr lang="fr-FR" sz="2800" dirty="0" smtClean="0"/>
              <a:t>Phagocytose</a:t>
            </a:r>
          </a:p>
          <a:p>
            <a:pPr lvl="3">
              <a:buClr>
                <a:srgbClr val="00B0F0"/>
              </a:buClr>
              <a:buFont typeface="Wingdings" pitchFamily="2" charset="2"/>
              <a:buChar char="ü"/>
            </a:pPr>
            <a:r>
              <a:rPr lang="fr-FR" sz="2800" dirty="0" smtClean="0"/>
              <a:t>Cicatrisation</a:t>
            </a:r>
          </a:p>
          <a:p>
            <a:pPr>
              <a:buFont typeface="Wingdings" pitchFamily="2" charset="2"/>
              <a:buChar char="§"/>
            </a:pPr>
            <a:r>
              <a:rPr lang="fr-FR" dirty="0" smtClean="0"/>
              <a:t>Les 4 signes Cliniques</a:t>
            </a:r>
          </a:p>
          <a:p>
            <a:pPr lvl="4">
              <a:buClr>
                <a:srgbClr val="FF0000"/>
              </a:buClr>
              <a:buFont typeface="Wingdings" pitchFamily="2" charset="2"/>
              <a:buChar char="Ø"/>
            </a:pPr>
            <a:r>
              <a:rPr lang="fr-FR" sz="3200" dirty="0" smtClean="0"/>
              <a:t>Rougeur</a:t>
            </a:r>
          </a:p>
          <a:p>
            <a:pPr lvl="4">
              <a:buClr>
                <a:srgbClr val="FF0000"/>
              </a:buClr>
              <a:buFont typeface="Wingdings" pitchFamily="2" charset="2"/>
              <a:buChar char="Ø"/>
            </a:pPr>
            <a:r>
              <a:rPr lang="fr-FR" sz="3200" dirty="0" smtClean="0"/>
              <a:t>Chaleur</a:t>
            </a:r>
          </a:p>
          <a:p>
            <a:pPr lvl="4">
              <a:buClr>
                <a:srgbClr val="FF0000"/>
              </a:buClr>
              <a:buFont typeface="Wingdings" pitchFamily="2" charset="2"/>
              <a:buChar char="Ø"/>
            </a:pPr>
            <a:r>
              <a:rPr lang="fr-FR" sz="3200" dirty="0" smtClean="0"/>
              <a:t>Œdème</a:t>
            </a:r>
          </a:p>
          <a:p>
            <a:pPr lvl="4">
              <a:buClr>
                <a:srgbClr val="FF0000"/>
              </a:buClr>
              <a:buFont typeface="Wingdings" pitchFamily="2" charset="2"/>
              <a:buChar char="Ø"/>
            </a:pPr>
            <a:r>
              <a:rPr lang="fr-FR" sz="3200" dirty="0" smtClean="0"/>
              <a:t>Douleur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79512" y="1988840"/>
            <a:ext cx="1728192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Cellule Cible 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 rot="16200000">
            <a:off x="755576" y="908720"/>
            <a:ext cx="504056" cy="648072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Organigramme : Extraire 8"/>
          <p:cNvSpPr/>
          <p:nvPr/>
        </p:nvSpPr>
        <p:spPr>
          <a:xfrm>
            <a:off x="683568" y="1412776"/>
            <a:ext cx="720080" cy="576064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Moins 9"/>
          <p:cNvSpPr/>
          <p:nvPr/>
        </p:nvSpPr>
        <p:spPr>
          <a:xfrm rot="16200000">
            <a:off x="420080" y="335496"/>
            <a:ext cx="1175048" cy="504056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1043608" y="404664"/>
            <a:ext cx="288032" cy="216024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1331640" y="548680"/>
            <a:ext cx="288032" cy="216024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1547664" y="692696"/>
            <a:ext cx="288032" cy="28803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1835696" y="1700808"/>
            <a:ext cx="288032" cy="28803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1835696" y="1484784"/>
            <a:ext cx="288032" cy="216024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1835696" y="1196752"/>
            <a:ext cx="288032" cy="28803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1763688" y="908720"/>
            <a:ext cx="288032" cy="28803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0" y="1628800"/>
            <a:ext cx="611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Times New Roman" pitchFamily="18" charset="0"/>
                <a:cs typeface="Times New Roman" pitchFamily="18" charset="0"/>
              </a:rPr>
              <a:t>Ag</a:t>
            </a:r>
            <a:endParaRPr lang="fr-F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79512" y="5486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endParaRPr lang="fr-F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2051720" y="764704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Complexe d’attaque membranaire  CAM</a:t>
            </a:r>
            <a:endParaRPr lang="fr-FR" b="1" dirty="0"/>
          </a:p>
        </p:txBody>
      </p:sp>
      <p:sp>
        <p:nvSpPr>
          <p:cNvPr id="22" name="Flèche droite 21"/>
          <p:cNvSpPr/>
          <p:nvPr/>
        </p:nvSpPr>
        <p:spPr>
          <a:xfrm>
            <a:off x="3635896" y="1772816"/>
            <a:ext cx="1338448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5076056" y="1772816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Times New Roman" pitchFamily="18" charset="0"/>
                <a:cs typeface="Times New Roman" pitchFamily="18" charset="0"/>
              </a:rPr>
              <a:t>La lyse de la cellule cible </a:t>
            </a:r>
            <a:endParaRPr lang="fr-F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Nuage 23"/>
          <p:cNvSpPr/>
          <p:nvPr/>
        </p:nvSpPr>
        <p:spPr>
          <a:xfrm rot="19028865">
            <a:off x="2211574" y="3812789"/>
            <a:ext cx="2202890" cy="165835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Cellule </a:t>
            </a:r>
            <a:r>
              <a:rPr lang="fr-FR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cancereuse</a:t>
            </a:r>
            <a:r>
              <a:rPr lang="fr-F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Connecteur droit 25"/>
          <p:cNvCxnSpPr/>
          <p:nvPr/>
        </p:nvCxnSpPr>
        <p:spPr>
          <a:xfrm>
            <a:off x="0" y="3573016"/>
            <a:ext cx="84959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Égal 33"/>
          <p:cNvSpPr/>
          <p:nvPr/>
        </p:nvSpPr>
        <p:spPr>
          <a:xfrm rot="19240377">
            <a:off x="1506352" y="2048365"/>
            <a:ext cx="448733" cy="399981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7271792" y="3933056"/>
            <a:ext cx="1872208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Cellule NK </a:t>
            </a:r>
            <a:endParaRPr lang="fr-FR" sz="2000" b="1" dirty="0">
              <a:solidFill>
                <a:schemeClr val="tx1"/>
              </a:solidFill>
            </a:endParaRPr>
          </a:p>
        </p:txBody>
      </p:sp>
      <p:cxnSp>
        <p:nvCxnSpPr>
          <p:cNvPr id="37" name="Connecteur droit 36"/>
          <p:cNvCxnSpPr>
            <a:endCxn id="35" idx="2"/>
          </p:cNvCxnSpPr>
          <p:nvPr/>
        </p:nvCxnSpPr>
        <p:spPr>
          <a:xfrm flipV="1">
            <a:off x="6479704" y="4545124"/>
            <a:ext cx="792088" cy="3600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Arc plein 41"/>
          <p:cNvSpPr/>
          <p:nvPr/>
        </p:nvSpPr>
        <p:spPr>
          <a:xfrm rot="5400000">
            <a:off x="5929300" y="4375956"/>
            <a:ext cx="576064" cy="554360"/>
          </a:xfrm>
          <a:prstGeom prst="blockArc">
            <a:avLst>
              <a:gd name="adj1" fmla="val 11048871"/>
              <a:gd name="adj2" fmla="val 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Moins 42"/>
          <p:cNvSpPr/>
          <p:nvPr/>
        </p:nvSpPr>
        <p:spPr>
          <a:xfrm rot="10800000">
            <a:off x="5292080" y="4365104"/>
            <a:ext cx="1080120" cy="504056"/>
          </a:xfrm>
          <a:prstGeom prst="mathMinu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hevron 43"/>
          <p:cNvSpPr/>
          <p:nvPr/>
        </p:nvSpPr>
        <p:spPr>
          <a:xfrm rot="170643">
            <a:off x="5023543" y="4232293"/>
            <a:ext cx="471487" cy="797461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6" name="Organigramme : Extraire 45"/>
          <p:cNvSpPr/>
          <p:nvPr/>
        </p:nvSpPr>
        <p:spPr>
          <a:xfrm rot="5400000">
            <a:off x="4001834" y="4071176"/>
            <a:ext cx="1013093" cy="1024890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Organigramme : Connecteur 46"/>
          <p:cNvSpPr/>
          <p:nvPr/>
        </p:nvSpPr>
        <p:spPr>
          <a:xfrm flipH="1">
            <a:off x="7596336" y="4941168"/>
            <a:ext cx="144016" cy="14401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Organigramme : Connecteur 47"/>
          <p:cNvSpPr/>
          <p:nvPr/>
        </p:nvSpPr>
        <p:spPr>
          <a:xfrm>
            <a:off x="7740352" y="5157192"/>
            <a:ext cx="144016" cy="14401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Connecteur 48"/>
          <p:cNvSpPr/>
          <p:nvPr/>
        </p:nvSpPr>
        <p:spPr>
          <a:xfrm flipH="1">
            <a:off x="7524328" y="5157192"/>
            <a:ext cx="80392" cy="20764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Organigramme : Connecteur 49"/>
          <p:cNvSpPr/>
          <p:nvPr/>
        </p:nvSpPr>
        <p:spPr>
          <a:xfrm>
            <a:off x="3563888" y="4941168"/>
            <a:ext cx="144016" cy="14401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Organigramme : Connecteur 50"/>
          <p:cNvSpPr/>
          <p:nvPr/>
        </p:nvSpPr>
        <p:spPr>
          <a:xfrm flipH="1">
            <a:off x="3419872" y="5157192"/>
            <a:ext cx="216024" cy="14401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Organigramme : Connecteur 51"/>
          <p:cNvSpPr/>
          <p:nvPr/>
        </p:nvSpPr>
        <p:spPr>
          <a:xfrm>
            <a:off x="3707904" y="5229200"/>
            <a:ext cx="216024" cy="14401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Organigramme : Connecteur 52"/>
          <p:cNvSpPr/>
          <p:nvPr/>
        </p:nvSpPr>
        <p:spPr>
          <a:xfrm>
            <a:off x="3995936" y="5229200"/>
            <a:ext cx="144016" cy="72008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Organigramme : Connecteur 53"/>
          <p:cNvSpPr/>
          <p:nvPr/>
        </p:nvSpPr>
        <p:spPr>
          <a:xfrm>
            <a:off x="4139952" y="5445224"/>
            <a:ext cx="144016" cy="72008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44C0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Arc 54"/>
          <p:cNvSpPr/>
          <p:nvPr/>
        </p:nvSpPr>
        <p:spPr>
          <a:xfrm rot="11190064">
            <a:off x="3692284" y="4703972"/>
            <a:ext cx="957666" cy="1050454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3707904" y="5805264"/>
            <a:ext cx="2311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Perforine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ou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granzyme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6444208" y="41490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FCR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5508104" y="4149080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Fc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Flèche droite 65"/>
          <p:cNvSpPr/>
          <p:nvPr/>
        </p:nvSpPr>
        <p:spPr>
          <a:xfrm rot="10800000">
            <a:off x="1043608" y="4509120"/>
            <a:ext cx="1214450" cy="32172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ZoneTexte 66"/>
          <p:cNvSpPr txBox="1"/>
          <p:nvPr/>
        </p:nvSpPr>
        <p:spPr>
          <a:xfrm>
            <a:off x="0" y="407707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Mort par appoptose </a:t>
            </a:r>
            <a:endParaRPr lang="fr-F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Explosion 1 67"/>
          <p:cNvSpPr/>
          <p:nvPr/>
        </p:nvSpPr>
        <p:spPr>
          <a:xfrm>
            <a:off x="0" y="4725144"/>
            <a:ext cx="1296144" cy="914400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ZoneTexte 70"/>
          <p:cNvSpPr txBox="1"/>
          <p:nvPr/>
        </p:nvSpPr>
        <p:spPr>
          <a:xfrm>
            <a:off x="0" y="6309320"/>
            <a:ext cx="6156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Fig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: Mécanisme cytolytique des cellules NK</a:t>
            </a:r>
            <a:endParaRPr lang="fr-F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Explosion 1 71"/>
          <p:cNvSpPr/>
          <p:nvPr/>
        </p:nvSpPr>
        <p:spPr>
          <a:xfrm>
            <a:off x="5220072" y="620688"/>
            <a:ext cx="2304256" cy="914400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ZoneTexte 72"/>
          <p:cNvSpPr txBox="1"/>
          <p:nvPr/>
        </p:nvSpPr>
        <p:spPr>
          <a:xfrm>
            <a:off x="3059832" y="3068960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latin typeface="Times New Roman" pitchFamily="18" charset="0"/>
                <a:cs typeface="Times New Roman" pitchFamily="18" charset="0"/>
              </a:rPr>
              <a:t>Fig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: Action du système de complément</a:t>
            </a:r>
            <a:endParaRPr lang="fr-FR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>
              <a:buNone/>
            </a:pPr>
            <a:endParaRPr lang="fr-FR" sz="9600" dirty="0" smtClean="0">
              <a:latin typeface="Freestyle Script" pitchFamily="66" charset="0"/>
            </a:endParaRPr>
          </a:p>
          <a:p>
            <a:pPr>
              <a:buNone/>
            </a:pPr>
            <a:r>
              <a:rPr lang="fr-FR" sz="9600" dirty="0" smtClean="0">
                <a:latin typeface="Freestyle Script" pitchFamily="66" charset="0"/>
              </a:rPr>
              <a:t>Généralités &amp; définitions </a:t>
            </a:r>
            <a:endParaRPr lang="fr-FR" sz="9600" dirty="0">
              <a:latin typeface="Freestyle Script" pitchFamily="66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fr-FR" b="1" dirty="0" smtClean="0"/>
              <a:t>Les 4 étapes de la phagocytose </a:t>
            </a:r>
            <a:r>
              <a:rPr lang="fr-FR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>
                <a:solidFill>
                  <a:srgbClr val="00B0F0"/>
                </a:solidFill>
              </a:rPr>
              <a:t>Chimiotactisme </a:t>
            </a:r>
            <a:r>
              <a:rPr lang="fr-FR" dirty="0" smtClean="0"/>
              <a:t>: Phénomène par lequel les phagocytes sont attirés du sang au foyer d’infection par la libération de molécules.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>
                <a:solidFill>
                  <a:srgbClr val="00B0F0"/>
                </a:solidFill>
              </a:rPr>
              <a:t>Adhérence </a:t>
            </a:r>
            <a:r>
              <a:rPr lang="fr-FR" dirty="0" smtClean="0"/>
              <a:t>: Une fois au foyer d’infection le phagocyte fixe le microbe sur sa membrane.</a:t>
            </a:r>
          </a:p>
          <a:p>
            <a:pPr>
              <a:buNone/>
            </a:pPr>
            <a:r>
              <a:rPr lang="fr-FR" dirty="0" smtClean="0"/>
              <a:t>    Les macrophages, mais PAS les neutrophiles ont besoin de l’aide - </a:t>
            </a:r>
            <a:r>
              <a:rPr lang="fr-FR" dirty="0" err="1" smtClean="0"/>
              <a:t>Opsonisation</a:t>
            </a:r>
            <a:r>
              <a:rPr lang="fr-FR" dirty="0" smtClean="0"/>
              <a:t>:</a:t>
            </a:r>
          </a:p>
          <a:p>
            <a:pPr lvl="2">
              <a:buFont typeface="Wingdings" pitchFamily="2" charset="2"/>
              <a:buChar char="v"/>
            </a:pPr>
            <a:r>
              <a:rPr lang="fr-FR" dirty="0" smtClean="0"/>
              <a:t> Certaines protéines sériques peuvent se fixer sur le microbe et lier un récepteur sur la membrane du macrophage .</a:t>
            </a:r>
          </a:p>
          <a:p>
            <a:pPr lvl="2">
              <a:buFont typeface="Wingdings" pitchFamily="2" charset="2"/>
              <a:buChar char="v"/>
            </a:pPr>
            <a:r>
              <a:rPr lang="fr-FR" dirty="0" smtClean="0"/>
              <a:t>Agissent comme opsonine et incluent les anticorps et des protéines du système du complément.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336704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fr-FR" dirty="0" smtClean="0">
                <a:solidFill>
                  <a:srgbClr val="00B0F0"/>
                </a:solidFill>
              </a:rPr>
              <a:t>Ingestion </a:t>
            </a:r>
            <a:r>
              <a:rPr lang="fr-FR" dirty="0" smtClean="0"/>
              <a:t>: Acheminement du microbe fixé vers l’intérieur du phagocyte. Le microbe est transporté à l’intérieur d’une vésicule.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fr-FR" dirty="0" smtClean="0">
                <a:solidFill>
                  <a:srgbClr val="00B0F0"/>
                </a:solidFill>
              </a:rPr>
              <a:t>Digestion</a:t>
            </a:r>
            <a:r>
              <a:rPr lang="fr-FR" dirty="0" smtClean="0"/>
              <a:t> : les enzymes digestives contenues dans la vésicule </a:t>
            </a:r>
            <a:r>
              <a:rPr lang="fr-FR" dirty="0" err="1" smtClean="0"/>
              <a:t>dégerent</a:t>
            </a:r>
            <a:r>
              <a:rPr lang="fr-FR" dirty="0" smtClean="0"/>
              <a:t> </a:t>
            </a:r>
            <a:r>
              <a:rPr lang="fr-FR" dirty="0" smtClean="0"/>
              <a:t>le  microbe et  le réduisent en ses plus petites composantes. Les déchets sont ensuite évacués.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hagocyto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20"/>
          </a:xfrm>
        </p:spPr>
        <p:txBody>
          <a:bodyPr/>
          <a:lstStyle/>
          <a:p>
            <a:pPr>
              <a:buNone/>
            </a:pPr>
            <a:r>
              <a:rPr lang="fr-FR" b="1" i="1" dirty="0" smtClean="0">
                <a:latin typeface="Times New Roman" pitchFamily="18" charset="0"/>
                <a:cs typeface="Times New Roman" pitchFamily="18" charset="0"/>
              </a:rPr>
              <a:t>La RI spécifique (adaptative = acquise ) :</a:t>
            </a: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Elle fait suite à la réaction inflammatoire  non spécifique;.</a:t>
            </a: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Elle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derige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son attaque contre un Ag donné.</a:t>
            </a: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Elle mémorise un l’agent infectieux et l’attaquera plus </a:t>
            </a: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rapidement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lors d’un nouveau contacte.</a:t>
            </a: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Elle peut être devisée en :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r-F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RI Humorale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: implique les lymphocytes B, c’est-à-dire la synthèse et la sécrétion des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interagissent spécifiquement avec Ag .elle peut être :</a:t>
            </a:r>
          </a:p>
          <a:p>
            <a:pPr marL="514350" indent="-514350">
              <a:buNone/>
            </a:pPr>
            <a:endParaRPr lang="fr-FR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20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fr-FR" dirty="0" smtClean="0">
                <a:solidFill>
                  <a:srgbClr val="44C076"/>
                </a:solidFill>
                <a:latin typeface="Times New Roman" pitchFamily="18" charset="0"/>
                <a:cs typeface="Times New Roman" pitchFamily="18" charset="0"/>
              </a:rPr>
              <a:t> Acquise naturellement: 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Lors des infections virales ou bactériennes pendants lesquelles nous pouvons présenter les symptômes des maladies.</a:t>
            </a:r>
          </a:p>
          <a:p>
            <a:pPr marL="514350" indent="-514350">
              <a:buFont typeface="+mj-lt"/>
              <a:buAutoNum type="alphaUcPeriod"/>
            </a:pPr>
            <a:r>
              <a:rPr lang="fr-FR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Acquise artificiellement : 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lorsque nous recevons des vaccins (des agents pathogènes morts provoquent la production des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indent="-514350">
              <a:buNone/>
            </a:pPr>
            <a:endParaRPr lang="fr-F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r-F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RI cellulaire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: implique les Lymphocytes T qui ne produisent pas d’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mais  sont chargés des réactions immunitaires.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ActivLT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496943" cy="6271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558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8568952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Les+LT4+cibles+du+VIH+et+pilier+du+système+immunitai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2068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                               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Immunologie</a:t>
            </a:r>
          </a:p>
          <a:p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Une branche de la biologie qui étudie la nature et le fonctionnement d’un système physiologique : </a:t>
            </a:r>
            <a:r>
              <a:rPr lang="fr-F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 système immunitaire.</a:t>
            </a:r>
          </a:p>
          <a:p>
            <a:pPr algn="just"/>
            <a:r>
              <a:rPr lang="fr-F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Immunité: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est un terme latin«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immunis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»qui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indique un état de protection contre telle ou telle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maladie. Il est définit comme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l’ensemble des mécanismes biologiques permettant à un organisme d’assurer son intégrité en éliminant les substances étrangères et agents infectieux auxquels il est exposé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88640"/>
            <a:ext cx="8640960" cy="640871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fr-FR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dispositif de défense de </a:t>
            </a:r>
            <a:r>
              <a:rPr lang="fr-F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l’organisme</a:t>
            </a:r>
          </a:p>
          <a:p>
            <a:pPr algn="just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Ce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dispositif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doit distinguer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v"/>
            </a:pPr>
            <a:r>
              <a:rPr lang="fr-F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Ce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qui appartient à l’organisme </a:t>
            </a:r>
            <a:r>
              <a:rPr lang="fr-FR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(Le Soi)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qui ne doit pas être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détruit.</a:t>
            </a:r>
          </a:p>
          <a:p>
            <a:pPr algn="just">
              <a:buFont typeface="Wingdings" pitchFamily="2" charset="2"/>
              <a:buChar char="v"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Ce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qui lui est étranger </a:t>
            </a:r>
            <a:r>
              <a:rPr lang="fr-FR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(Le Non Soi)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, qui doit être éliminé par une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réaction.</a:t>
            </a:r>
          </a:p>
          <a:p>
            <a:pPr algn="just">
              <a:buNone/>
            </a:pPr>
            <a:r>
              <a:rPr lang="fr-FR" b="1" dirty="0">
                <a:latin typeface="Times New Roman" pitchFamily="18" charset="0"/>
                <a:cs typeface="Times New Roman" pitchFamily="18" charset="0"/>
              </a:rPr>
              <a:t>Le système immunitaire 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assure: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fr-F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défense de notre organisme contre les agents pathogènes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fr-F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l’élimination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de substances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étrangères à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l’organisme</a:t>
            </a:r>
            <a:r>
              <a:rPr lang="fr-FR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04856" cy="634082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Eléments du corps humain spécialisés dans l’immunité</a:t>
            </a:r>
            <a:endParaRPr lang="fr-F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Clr>
                <a:srgbClr val="7030A0"/>
              </a:buClr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Des cellules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immunocompétentes</a:t>
            </a:r>
          </a:p>
          <a:p>
            <a:pPr>
              <a:buClr>
                <a:srgbClr val="7030A0"/>
              </a:buClr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Un réseau de vaisseaux lymphatiques</a:t>
            </a:r>
          </a:p>
          <a:p>
            <a:pPr>
              <a:buClr>
                <a:srgbClr val="7030A0"/>
              </a:buClr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Des organes et tissus lymphoïdes</a:t>
            </a:r>
          </a:p>
          <a:p>
            <a:pPr>
              <a:buClr>
                <a:srgbClr val="7030A0"/>
              </a:buClr>
            </a:pPr>
            <a:endParaRPr lang="fr-FR" dirty="0" smtClean="0"/>
          </a:p>
          <a:p>
            <a:pPr>
              <a:buClr>
                <a:srgbClr val="7030A0"/>
              </a:buClr>
            </a:pP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1-Les cellules immunocompétentes</a:t>
            </a:r>
            <a:endParaRPr lang="fr-FR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buNone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            Globules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blancs (= leucocytes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" name="Image 3" descr="52698232-Types-of-white-blood-cells-Infographics--Stock-Vector-immu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8568952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M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2- Les vaisseaux lymphatiques</a:t>
            </a:r>
            <a:endParaRPr lang="fr-FR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fr-FR" dirty="0">
                <a:latin typeface="Times New Roman" pitchFamily="18" charset="0"/>
                <a:cs typeface="Times New Roman" pitchFamily="18" charset="0"/>
              </a:rPr>
              <a:t>Ils constituent un réseau qui circule parallèlement à la circulation sanguine et transporte un liquide appelé la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lymphe</a:t>
            </a:r>
          </a:p>
          <a:p>
            <a:r>
              <a:rPr lang="fr-FR" dirty="0">
                <a:latin typeface="Times New Roman" pitchFamily="18" charset="0"/>
                <a:cs typeface="Times New Roman" pitchFamily="18" charset="0"/>
              </a:rPr>
              <a:t>La lymphe a la même 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composition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que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le</a:t>
            </a: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plasma et transporte des </a:t>
            </a:r>
            <a:endParaRPr lang="fr-F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lymphocytes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Imag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2780928"/>
            <a:ext cx="3672408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1062</Words>
  <Application>Microsoft Office PowerPoint</Application>
  <PresentationFormat>Affichage à l'écran (4:3)</PresentationFormat>
  <Paragraphs>148</Paragraphs>
  <Slides>37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38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Eléments du corps humain spécialisés dans l’immunité</vt:lpstr>
      <vt:lpstr>1-Les cellules immunocompétentes</vt:lpstr>
      <vt:lpstr>Diapositive 8</vt:lpstr>
      <vt:lpstr> 2- Les vaisseaux lymphatiques</vt:lpstr>
      <vt:lpstr> 3- Les organes et tissus lymphoïdes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La réponse immunitaire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MAISON XP</dc:creator>
  <cp:lastModifiedBy>MAISON XP</cp:lastModifiedBy>
  <cp:revision>220</cp:revision>
  <dcterms:created xsi:type="dcterms:W3CDTF">2017-11-09T13:34:30Z</dcterms:created>
  <dcterms:modified xsi:type="dcterms:W3CDTF">2017-11-27T09:05:50Z</dcterms:modified>
</cp:coreProperties>
</file>